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a03b71ee3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a03b71ee3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a03b71ee3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a03b71ee3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a02b4a0ac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a02b4a0ac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a03b71ee3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a03b71ee3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03b71ee3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a03b71ee3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a0512e3f5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a0512e3f5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a03b71ee3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a03b71ee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a03b71ee3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a03b71ee3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a03b71ee3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a03b71ee3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a02b4a0a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a02b4a0a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a02b4a0ac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a02b4a0ac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a03b71ee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a03b71ee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9fc104391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9fc104391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9fc104391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9fc104391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9fc104391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9fc104391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9fcdedbdf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9fcdedbdf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a02b4a0ac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a02b4a0ac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9fcdedbdf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9fcdedbdf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a02b4a0ac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a02b4a0ac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237925" y="77447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t>Customer Retention Marketing: </a:t>
            </a:r>
            <a:r>
              <a:rPr lang="en" sz="4000"/>
              <a:t>Churning Customer Data</a:t>
            </a:r>
            <a:endParaRPr sz="3600"/>
          </a:p>
        </p:txBody>
      </p:sp>
      <p:sp>
        <p:nvSpPr>
          <p:cNvPr id="65" name="Google Shape;65;p13"/>
          <p:cNvSpPr txBox="1"/>
          <p:nvPr>
            <p:ph idx="1" type="subTitle"/>
          </p:nvPr>
        </p:nvSpPr>
        <p:spPr>
          <a:xfrm>
            <a:off x="5595600" y="4623979"/>
            <a:ext cx="3441600" cy="412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lt1"/>
                </a:solidFill>
              </a:rPr>
              <a:t>Presentation by - SWAN do attitude</a:t>
            </a:r>
            <a:endParaRPr>
              <a:solidFill>
                <a:schemeClr val="lt1"/>
              </a:solidFill>
            </a:endParaRPr>
          </a:p>
        </p:txBody>
      </p:sp>
      <p:pic>
        <p:nvPicPr>
          <p:cNvPr id="66" name="Google Shape;66;p13"/>
          <p:cNvPicPr preferRelativeResize="0"/>
          <p:nvPr/>
        </p:nvPicPr>
        <p:blipFill>
          <a:blip r:embed="rId3">
            <a:alphaModFix/>
          </a:blip>
          <a:stretch>
            <a:fillRect/>
          </a:stretch>
        </p:blipFill>
        <p:spPr>
          <a:xfrm>
            <a:off x="7341150" y="3"/>
            <a:ext cx="1696050" cy="989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539725"/>
            <a:ext cx="8520600" cy="220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Churn Prediction Model</a:t>
            </a:r>
            <a:endParaRPr sz="3800"/>
          </a:p>
          <a:p>
            <a:pPr indent="0" lvl="0" marL="0" rtl="0" algn="l">
              <a:spcBef>
                <a:spcPts val="0"/>
              </a:spcBef>
              <a:spcAft>
                <a:spcPts val="0"/>
              </a:spcAft>
              <a:buNone/>
            </a:pPr>
            <a:r>
              <a:t/>
            </a:r>
            <a:endParaRPr/>
          </a:p>
          <a:p>
            <a:pPr indent="0" lvl="0" marL="0" rtl="0" algn="l">
              <a:spcBef>
                <a:spcPts val="0"/>
              </a:spcBef>
              <a:spcAft>
                <a:spcPts val="0"/>
              </a:spcAft>
              <a:buNone/>
            </a:pPr>
            <a:r>
              <a:rPr i="1" lang="en"/>
              <a:t>Decision  Path and Key Insights</a:t>
            </a:r>
            <a:endParaRPr i="1"/>
          </a:p>
        </p:txBody>
      </p:sp>
      <p:pic>
        <p:nvPicPr>
          <p:cNvPr id="127" name="Google Shape;127;p22"/>
          <p:cNvPicPr preferRelativeResize="0"/>
          <p:nvPr/>
        </p:nvPicPr>
        <p:blipFill>
          <a:blip r:embed="rId3">
            <a:alphaModFix/>
          </a:blip>
          <a:stretch>
            <a:fillRect/>
          </a:stretch>
        </p:blipFill>
        <p:spPr>
          <a:xfrm>
            <a:off x="5645250" y="3037075"/>
            <a:ext cx="3336375" cy="1826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71425" y="1376050"/>
            <a:ext cx="3704400" cy="228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700"/>
              <a:t>What does our model do, and how does it work?</a:t>
            </a:r>
            <a:endParaRPr sz="3700"/>
          </a:p>
        </p:txBody>
      </p:sp>
      <p:sp>
        <p:nvSpPr>
          <p:cNvPr id="133" name="Google Shape;133;p23"/>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b="1" lang="en" sz="1500"/>
              <a:t>We’ve established which key </a:t>
            </a:r>
            <a:r>
              <a:rPr b="1" lang="en" sz="1500"/>
              <a:t>factors are highly correlated with churning, so how can we tackle this? </a:t>
            </a:r>
            <a:endParaRPr b="1" sz="1500"/>
          </a:p>
          <a:p>
            <a:pPr indent="0" lvl="0" marL="0" rtl="0" algn="l">
              <a:spcBef>
                <a:spcPts val="1200"/>
              </a:spcBef>
              <a:spcAft>
                <a:spcPts val="1200"/>
              </a:spcAft>
              <a:buNone/>
            </a:pPr>
            <a:r>
              <a:rPr lang="en"/>
              <a:t>We have created a model that can accurately predict the likelihood of current customers churning, based on their characteristics and current contractual set up.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177650"/>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Modelling</a:t>
            </a:r>
            <a:endParaRPr sz="2700"/>
          </a:p>
          <a:p>
            <a:pPr indent="0" lvl="0" marL="0" rtl="0" algn="l">
              <a:spcBef>
                <a:spcPts val="0"/>
              </a:spcBef>
              <a:spcAft>
                <a:spcPts val="0"/>
              </a:spcAft>
              <a:buNone/>
            </a:pPr>
            <a:r>
              <a:rPr i="1" lang="en" sz="2200"/>
              <a:t>What We Trained and Why</a:t>
            </a:r>
            <a:endParaRPr i="1" sz="2200"/>
          </a:p>
        </p:txBody>
      </p:sp>
      <p:sp>
        <p:nvSpPr>
          <p:cNvPr id="139" name="Google Shape;139;p24"/>
          <p:cNvSpPr txBox="1"/>
          <p:nvPr>
            <p:ph idx="1" type="body"/>
          </p:nvPr>
        </p:nvSpPr>
        <p:spPr>
          <a:xfrm>
            <a:off x="311700" y="1293775"/>
            <a:ext cx="6040500" cy="10698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b="1" lang="en" sz="1600"/>
              <a:t>Random Forest Churn Prediction</a:t>
            </a:r>
            <a:endParaRPr b="1" sz="1600"/>
          </a:p>
          <a:p>
            <a:pPr indent="0" lvl="0" marL="0" rtl="0" algn="l">
              <a:spcBef>
                <a:spcPts val="1200"/>
              </a:spcBef>
              <a:spcAft>
                <a:spcPts val="0"/>
              </a:spcAft>
              <a:buNone/>
            </a:pPr>
            <a:r>
              <a:rPr lang="en" sz="1600"/>
              <a:t>This visual shows one decision path from our Random Forest churn model. Each node represents a feature-based split (e.g. tenure, contract type, payment method), guiding the model’s prediction based on customer attributes.</a:t>
            </a:r>
            <a:endParaRPr sz="1600"/>
          </a:p>
          <a:p>
            <a:pPr indent="0" lvl="0" marL="0" rtl="0" algn="l">
              <a:spcBef>
                <a:spcPts val="1200"/>
              </a:spcBef>
              <a:spcAft>
                <a:spcPts val="1200"/>
              </a:spcAft>
              <a:buNone/>
            </a:pPr>
            <a:r>
              <a:rPr lang="en" sz="1600"/>
              <a:t>Orange - Churn  Blue -  No Churn</a:t>
            </a:r>
            <a:endParaRPr sz="1600"/>
          </a:p>
        </p:txBody>
      </p:sp>
      <p:sp>
        <p:nvSpPr>
          <p:cNvPr id="140" name="Google Shape;140;p24"/>
          <p:cNvSpPr txBox="1"/>
          <p:nvPr>
            <p:ph idx="2" type="body"/>
          </p:nvPr>
        </p:nvSpPr>
        <p:spPr>
          <a:xfrm>
            <a:off x="3327300" y="4363500"/>
            <a:ext cx="5505000" cy="11610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This tree highlights how the model uses combinations of features to classify customers, offering transparency into the decision logic behind churn predictions.</a:t>
            </a:r>
            <a:endParaRPr/>
          </a:p>
          <a:p>
            <a:pPr indent="0" lvl="0" marL="0" rtl="0" algn="l">
              <a:spcBef>
                <a:spcPts val="1200"/>
              </a:spcBef>
              <a:spcAft>
                <a:spcPts val="1200"/>
              </a:spcAft>
              <a:buNone/>
            </a:pPr>
            <a:r>
              <a:rPr lang="en"/>
              <a:t>We've limited the depth to keep the visual clear and focused, helping stakeholders understand how churn risk is assessed without overwhelming detail.</a:t>
            </a:r>
            <a:endParaRPr/>
          </a:p>
        </p:txBody>
      </p:sp>
      <p:pic>
        <p:nvPicPr>
          <p:cNvPr id="141" name="Google Shape;141;p24"/>
          <p:cNvPicPr preferRelativeResize="0"/>
          <p:nvPr/>
        </p:nvPicPr>
        <p:blipFill>
          <a:blip r:embed="rId3">
            <a:alphaModFix/>
          </a:blip>
          <a:stretch>
            <a:fillRect/>
          </a:stretch>
        </p:blipFill>
        <p:spPr>
          <a:xfrm>
            <a:off x="95250" y="2363575"/>
            <a:ext cx="8953500" cy="193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173700" y="235375"/>
            <a:ext cx="8520600" cy="90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133"/>
              <a:t>Model Performance</a:t>
            </a:r>
            <a:endParaRPr b="1" sz="3133"/>
          </a:p>
          <a:p>
            <a:pPr indent="0" lvl="0" marL="0" rtl="0" algn="l">
              <a:spcBef>
                <a:spcPts val="0"/>
              </a:spcBef>
              <a:spcAft>
                <a:spcPts val="0"/>
              </a:spcAft>
              <a:buNone/>
            </a:pPr>
            <a:r>
              <a:rPr i="1" lang="en" sz="2466"/>
              <a:t>How well did the model perform on unseen data</a:t>
            </a:r>
            <a:endParaRPr i="1" sz="2466"/>
          </a:p>
          <a:p>
            <a:pPr indent="0" lvl="0" marL="0" rtl="0" algn="l">
              <a:spcBef>
                <a:spcPts val="0"/>
              </a:spcBef>
              <a:spcAft>
                <a:spcPts val="0"/>
              </a:spcAft>
              <a:buNone/>
            </a:pPr>
            <a:r>
              <a:t/>
            </a:r>
            <a:endParaRPr b="1" sz="3133"/>
          </a:p>
          <a:p>
            <a:pPr indent="0" lvl="0" marL="0" rtl="0" algn="l">
              <a:spcBef>
                <a:spcPts val="0"/>
              </a:spcBef>
              <a:spcAft>
                <a:spcPts val="0"/>
              </a:spcAft>
              <a:buNone/>
            </a:pPr>
            <a:r>
              <a:t/>
            </a:r>
            <a:endParaRPr/>
          </a:p>
        </p:txBody>
      </p:sp>
      <p:sp>
        <p:nvSpPr>
          <p:cNvPr id="147" name="Google Shape;147;p25"/>
          <p:cNvSpPr txBox="1"/>
          <p:nvPr>
            <p:ph idx="2" type="body"/>
          </p:nvPr>
        </p:nvSpPr>
        <p:spPr>
          <a:xfrm>
            <a:off x="5267400" y="1667175"/>
            <a:ext cx="3426900" cy="2880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latin typeface="Arial"/>
                <a:ea typeface="Arial"/>
                <a:cs typeface="Arial"/>
                <a:sym typeface="Arial"/>
              </a:rPr>
              <a:t>This confusion matrix visualises how well our Random Forest model predicts customer churn. Each cell shows the number of customers falling into each prediction category:</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True Negatives (No Churn predicted correctly):</a:t>
            </a:r>
            <a:r>
              <a:rPr lang="en" sz="1100">
                <a:solidFill>
                  <a:srgbClr val="000000"/>
                </a:solidFill>
                <a:latin typeface="Arial"/>
                <a:ea typeface="Arial"/>
                <a:cs typeface="Arial"/>
                <a:sym typeface="Arial"/>
              </a:rPr>
              <a:t> 940</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False Positives (No Churn predicted as Churn):</a:t>
            </a:r>
            <a:r>
              <a:rPr lang="en" sz="1100">
                <a:solidFill>
                  <a:srgbClr val="000000"/>
                </a:solidFill>
                <a:latin typeface="Arial"/>
                <a:ea typeface="Arial"/>
                <a:cs typeface="Arial"/>
                <a:sym typeface="Arial"/>
              </a:rPr>
              <a:t> 95</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False Negatives (Churn predicted as No Churn):</a:t>
            </a:r>
            <a:r>
              <a:rPr lang="en" sz="1100">
                <a:solidFill>
                  <a:srgbClr val="000000"/>
                </a:solidFill>
                <a:latin typeface="Arial"/>
                <a:ea typeface="Arial"/>
                <a:cs typeface="Arial"/>
                <a:sym typeface="Arial"/>
              </a:rPr>
              <a:t> 176</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True Positives (Churn predicted correctly):</a:t>
            </a:r>
            <a:r>
              <a:rPr lang="en" sz="1100">
                <a:solidFill>
                  <a:srgbClr val="000000"/>
                </a:solidFill>
                <a:latin typeface="Arial"/>
                <a:ea typeface="Arial"/>
                <a:cs typeface="Arial"/>
                <a:sym typeface="Arial"/>
              </a:rPr>
              <a:t> 198</a:t>
            </a:r>
            <a:endParaRPr sz="1100">
              <a:solidFill>
                <a:srgbClr val="000000"/>
              </a:solidFill>
              <a:latin typeface="Arial"/>
              <a:ea typeface="Arial"/>
              <a:cs typeface="Arial"/>
              <a:sym typeface="Arial"/>
            </a:endParaRPr>
          </a:p>
          <a:p>
            <a:pPr indent="0" lvl="0" marL="0" rtl="0" algn="l">
              <a:lnSpc>
                <a:spcPct val="105000"/>
              </a:lnSpc>
              <a:spcBef>
                <a:spcPts val="1200"/>
              </a:spcBef>
              <a:spcAft>
                <a:spcPts val="0"/>
              </a:spcAft>
              <a:buNone/>
            </a:pPr>
            <a:r>
              <a:rPr lang="en" sz="1100">
                <a:solidFill>
                  <a:srgbClr val="000000"/>
                </a:solidFill>
                <a:latin typeface="Arial"/>
                <a:ea typeface="Arial"/>
                <a:cs typeface="Arial"/>
                <a:sym typeface="Arial"/>
              </a:rPr>
              <a:t>This </a:t>
            </a:r>
            <a:r>
              <a:rPr lang="en" sz="1100">
                <a:solidFill>
                  <a:srgbClr val="000000"/>
                </a:solidFill>
                <a:latin typeface="Arial"/>
                <a:ea typeface="Arial"/>
                <a:cs typeface="Arial"/>
                <a:sym typeface="Arial"/>
              </a:rPr>
              <a:t>matrix helps us understand where the model excels and where it may need refinement - especially in reducing missed churn cases.</a:t>
            </a:r>
            <a:endParaRPr sz="1200">
              <a:solidFill>
                <a:srgbClr val="000000"/>
              </a:solidFill>
              <a:latin typeface="Arial"/>
              <a:ea typeface="Arial"/>
              <a:cs typeface="Arial"/>
              <a:sym typeface="Arial"/>
            </a:endParaRPr>
          </a:p>
          <a:p>
            <a:pPr indent="0" lvl="0" marL="0" rtl="0" algn="l">
              <a:lnSpc>
                <a:spcPct val="105000"/>
              </a:lnSpc>
              <a:spcBef>
                <a:spcPts val="1200"/>
              </a:spcBef>
              <a:spcAft>
                <a:spcPts val="1200"/>
              </a:spcAft>
              <a:buNone/>
            </a:pPr>
            <a:r>
              <a:rPr lang="en" sz="1200">
                <a:solidFill>
                  <a:srgbClr val="000000"/>
                </a:solidFill>
                <a:latin typeface="Arial"/>
                <a:ea typeface="Arial"/>
                <a:cs typeface="Arial"/>
                <a:sym typeface="Arial"/>
              </a:rPr>
              <a:t> </a:t>
            </a:r>
            <a:endParaRPr/>
          </a:p>
        </p:txBody>
      </p:sp>
      <p:pic>
        <p:nvPicPr>
          <p:cNvPr id="148" name="Google Shape;148;p25"/>
          <p:cNvPicPr preferRelativeResize="0"/>
          <p:nvPr/>
        </p:nvPicPr>
        <p:blipFill>
          <a:blip r:embed="rId3">
            <a:alphaModFix/>
          </a:blip>
          <a:stretch>
            <a:fillRect/>
          </a:stretch>
        </p:blipFill>
        <p:spPr>
          <a:xfrm>
            <a:off x="173700" y="1440775"/>
            <a:ext cx="4601179" cy="3702724"/>
          </a:xfrm>
          <a:prstGeom prst="rect">
            <a:avLst/>
          </a:prstGeom>
          <a:noFill/>
          <a:ln>
            <a:noFill/>
          </a:ln>
        </p:spPr>
      </p:pic>
      <p:sp>
        <p:nvSpPr>
          <p:cNvPr id="149" name="Google Shape;149;p25"/>
          <p:cNvSpPr txBox="1"/>
          <p:nvPr/>
        </p:nvSpPr>
        <p:spPr>
          <a:xfrm>
            <a:off x="173700" y="514350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1200"/>
              </a:spcBef>
              <a:spcAft>
                <a:spcPts val="1200"/>
              </a:spcAft>
              <a:buNone/>
            </a:pPr>
            <a:r>
              <a:rPr lang="en" sz="1100"/>
              <a:t>Note: Based on 20% test data</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2007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22"/>
              <a:t>Model Performance Summary</a:t>
            </a:r>
            <a:endParaRPr b="1" sz="3022"/>
          </a:p>
          <a:p>
            <a:pPr indent="0" lvl="0" marL="0" rtl="0" algn="l">
              <a:spcBef>
                <a:spcPts val="0"/>
              </a:spcBef>
              <a:spcAft>
                <a:spcPts val="0"/>
              </a:spcAft>
              <a:buNone/>
            </a:pPr>
            <a:r>
              <a:rPr i="1" lang="en" sz="2466"/>
              <a:t>How Well Does the Model Predict Churn?</a:t>
            </a:r>
            <a:endParaRPr i="1" sz="2466"/>
          </a:p>
        </p:txBody>
      </p:sp>
      <p:sp>
        <p:nvSpPr>
          <p:cNvPr id="155" name="Google Shape;155;p26"/>
          <p:cNvSpPr txBox="1"/>
          <p:nvPr>
            <p:ph idx="1" type="body"/>
          </p:nvPr>
        </p:nvSpPr>
        <p:spPr>
          <a:xfrm>
            <a:off x="140850" y="1332350"/>
            <a:ext cx="3740700" cy="4064100"/>
          </a:xfrm>
          <a:prstGeom prst="rect">
            <a:avLst/>
          </a:prstGeom>
        </p:spPr>
        <p:txBody>
          <a:bodyPr anchorCtr="0" anchor="t" bIns="91425" lIns="91425" spcFirstLastPara="1" rIns="91425" wrap="square" tIns="91425">
            <a:normAutofit fontScale="40000" lnSpcReduction="20000"/>
          </a:bodyPr>
          <a:lstStyle/>
          <a:p>
            <a:pPr indent="0" lvl="0" marL="0" marR="381000" rtl="0" algn="l">
              <a:spcBef>
                <a:spcPts val="1200"/>
              </a:spcBef>
              <a:spcAft>
                <a:spcPts val="0"/>
              </a:spcAft>
              <a:buNone/>
            </a:pPr>
            <a:r>
              <a:rPr b="1" lang="en" sz="2460">
                <a:solidFill>
                  <a:srgbClr val="000000"/>
                </a:solidFill>
                <a:latin typeface="Arial"/>
                <a:ea typeface="Arial"/>
                <a:cs typeface="Arial"/>
                <a:sym typeface="Arial"/>
              </a:rPr>
              <a:t>Accuracy</a:t>
            </a:r>
            <a:r>
              <a:rPr lang="en" sz="2460">
                <a:solidFill>
                  <a:srgbClr val="000000"/>
                </a:solidFill>
                <a:latin typeface="Arial"/>
                <a:ea typeface="Arial"/>
                <a:cs typeface="Arial"/>
                <a:sym typeface="Arial"/>
              </a:rPr>
              <a:t>:   80.77%   </a:t>
            </a:r>
            <a:endParaRPr sz="2460">
              <a:solidFill>
                <a:srgbClr val="000000"/>
              </a:solidFill>
              <a:latin typeface="Arial"/>
              <a:ea typeface="Arial"/>
              <a:cs typeface="Arial"/>
              <a:sym typeface="Arial"/>
            </a:endParaRPr>
          </a:p>
          <a:p>
            <a:pPr indent="0" lvl="0" marL="0" marR="381000" rtl="0" algn="l">
              <a:spcBef>
                <a:spcPts val="1200"/>
              </a:spcBef>
              <a:spcAft>
                <a:spcPts val="0"/>
              </a:spcAft>
              <a:buNone/>
            </a:pPr>
            <a:r>
              <a:rPr lang="en" sz="2460">
                <a:solidFill>
                  <a:srgbClr val="000000"/>
                </a:solidFill>
                <a:latin typeface="Arial"/>
                <a:ea typeface="Arial"/>
                <a:cs typeface="Arial"/>
                <a:sym typeface="Arial"/>
              </a:rPr>
              <a:t>Overall, the model correctly predicts churn vs. non-churn in  ~81% of cases.</a:t>
            </a:r>
            <a:endParaRPr sz="2460">
              <a:solidFill>
                <a:srgbClr val="000000"/>
              </a:solidFill>
              <a:latin typeface="Arial"/>
              <a:ea typeface="Arial"/>
              <a:cs typeface="Arial"/>
              <a:sym typeface="Arial"/>
            </a:endParaRPr>
          </a:p>
          <a:p>
            <a:pPr indent="0" lvl="0" marL="0" marR="381000" rtl="0" algn="l">
              <a:spcBef>
                <a:spcPts val="1200"/>
              </a:spcBef>
              <a:spcAft>
                <a:spcPts val="0"/>
              </a:spcAft>
              <a:buNone/>
            </a:pPr>
            <a:r>
              <a:rPr b="1" lang="en" sz="2460">
                <a:solidFill>
                  <a:srgbClr val="000000"/>
                </a:solidFill>
                <a:latin typeface="Arial"/>
                <a:ea typeface="Arial"/>
                <a:cs typeface="Arial"/>
                <a:sym typeface="Arial"/>
              </a:rPr>
              <a:t>Precision</a:t>
            </a:r>
            <a:r>
              <a:rPr lang="en" sz="2460">
                <a:solidFill>
                  <a:srgbClr val="000000"/>
                </a:solidFill>
                <a:latin typeface="Arial"/>
                <a:ea typeface="Arial"/>
                <a:cs typeface="Arial"/>
                <a:sym typeface="Arial"/>
              </a:rPr>
              <a:t>:   67.58%   </a:t>
            </a:r>
            <a:endParaRPr sz="2460">
              <a:solidFill>
                <a:srgbClr val="000000"/>
              </a:solidFill>
              <a:latin typeface="Arial"/>
              <a:ea typeface="Arial"/>
              <a:cs typeface="Arial"/>
              <a:sym typeface="Arial"/>
            </a:endParaRPr>
          </a:p>
          <a:p>
            <a:pPr indent="0" lvl="0" marL="0" marR="381000" rtl="0" algn="l">
              <a:spcBef>
                <a:spcPts val="1200"/>
              </a:spcBef>
              <a:spcAft>
                <a:spcPts val="0"/>
              </a:spcAft>
              <a:buNone/>
            </a:pPr>
            <a:r>
              <a:rPr lang="en" sz="2460">
                <a:solidFill>
                  <a:srgbClr val="000000"/>
                </a:solidFill>
                <a:latin typeface="Arial"/>
                <a:ea typeface="Arial"/>
                <a:cs typeface="Arial"/>
                <a:sym typeface="Arial"/>
              </a:rPr>
              <a:t>When the model predicts churn, it's correct ~68% of the time.</a:t>
            </a:r>
            <a:endParaRPr sz="2460">
              <a:solidFill>
                <a:srgbClr val="000000"/>
              </a:solidFill>
              <a:latin typeface="Arial"/>
              <a:ea typeface="Arial"/>
              <a:cs typeface="Arial"/>
              <a:sym typeface="Arial"/>
            </a:endParaRPr>
          </a:p>
          <a:p>
            <a:pPr indent="0" lvl="0" marL="0" marR="381000" rtl="0" algn="l">
              <a:spcBef>
                <a:spcPts val="1200"/>
              </a:spcBef>
              <a:spcAft>
                <a:spcPts val="0"/>
              </a:spcAft>
              <a:buNone/>
            </a:pPr>
            <a:r>
              <a:rPr b="1" lang="en" sz="2460">
                <a:solidFill>
                  <a:srgbClr val="000000"/>
                </a:solidFill>
                <a:latin typeface="Arial"/>
                <a:ea typeface="Arial"/>
                <a:cs typeface="Arial"/>
                <a:sym typeface="Arial"/>
              </a:rPr>
              <a:t>Recall</a:t>
            </a:r>
            <a:r>
              <a:rPr lang="en" sz="2460">
                <a:solidFill>
                  <a:srgbClr val="000000"/>
                </a:solidFill>
                <a:latin typeface="Arial"/>
                <a:ea typeface="Arial"/>
                <a:cs typeface="Arial"/>
                <a:sym typeface="Arial"/>
              </a:rPr>
              <a:t>:        52.94%    </a:t>
            </a:r>
            <a:endParaRPr sz="2460">
              <a:solidFill>
                <a:srgbClr val="000000"/>
              </a:solidFill>
              <a:latin typeface="Arial"/>
              <a:ea typeface="Arial"/>
              <a:cs typeface="Arial"/>
              <a:sym typeface="Arial"/>
            </a:endParaRPr>
          </a:p>
          <a:p>
            <a:pPr indent="0" lvl="0" marL="0" marR="381000" rtl="0" algn="l">
              <a:spcBef>
                <a:spcPts val="1200"/>
              </a:spcBef>
              <a:spcAft>
                <a:spcPts val="0"/>
              </a:spcAft>
              <a:buNone/>
            </a:pPr>
            <a:r>
              <a:rPr lang="en" sz="2460">
                <a:solidFill>
                  <a:srgbClr val="000000"/>
                </a:solidFill>
                <a:latin typeface="Arial"/>
                <a:ea typeface="Arial"/>
                <a:cs typeface="Arial"/>
                <a:sym typeface="Arial"/>
              </a:rPr>
              <a:t>It captures ~53% of actual churners - room to improve sensitivity.</a:t>
            </a:r>
            <a:endParaRPr sz="2460">
              <a:solidFill>
                <a:srgbClr val="000000"/>
              </a:solidFill>
              <a:latin typeface="Arial"/>
              <a:ea typeface="Arial"/>
              <a:cs typeface="Arial"/>
              <a:sym typeface="Arial"/>
            </a:endParaRPr>
          </a:p>
          <a:p>
            <a:pPr indent="0" lvl="0" marL="0" marR="381000" rtl="0" algn="l">
              <a:spcBef>
                <a:spcPts val="1200"/>
              </a:spcBef>
              <a:spcAft>
                <a:spcPts val="0"/>
              </a:spcAft>
              <a:buNone/>
            </a:pPr>
            <a:r>
              <a:rPr b="1" lang="en" sz="2460">
                <a:solidFill>
                  <a:srgbClr val="000000"/>
                </a:solidFill>
                <a:latin typeface="Arial"/>
                <a:ea typeface="Arial"/>
                <a:cs typeface="Arial"/>
                <a:sym typeface="Arial"/>
              </a:rPr>
              <a:t>F1 Score</a:t>
            </a:r>
            <a:r>
              <a:rPr lang="en" sz="2460">
                <a:solidFill>
                  <a:srgbClr val="000000"/>
                </a:solidFill>
                <a:latin typeface="Arial"/>
                <a:ea typeface="Arial"/>
                <a:cs typeface="Arial"/>
                <a:sym typeface="Arial"/>
              </a:rPr>
              <a:t>:   59.37%      </a:t>
            </a:r>
            <a:endParaRPr sz="2460">
              <a:solidFill>
                <a:srgbClr val="000000"/>
              </a:solidFill>
              <a:latin typeface="Arial"/>
              <a:ea typeface="Arial"/>
              <a:cs typeface="Arial"/>
              <a:sym typeface="Arial"/>
            </a:endParaRPr>
          </a:p>
          <a:p>
            <a:pPr indent="0" lvl="0" marL="0" marR="381000" rtl="0" algn="l">
              <a:spcBef>
                <a:spcPts val="1200"/>
              </a:spcBef>
              <a:spcAft>
                <a:spcPts val="0"/>
              </a:spcAft>
              <a:buNone/>
            </a:pPr>
            <a:r>
              <a:rPr lang="en" sz="2460">
                <a:solidFill>
                  <a:srgbClr val="000000"/>
                </a:solidFill>
                <a:latin typeface="Arial"/>
                <a:ea typeface="Arial"/>
                <a:cs typeface="Arial"/>
                <a:sym typeface="Arial"/>
              </a:rPr>
              <a:t> A balanced measure of precision and recall.</a:t>
            </a:r>
            <a:endParaRPr sz="2460">
              <a:solidFill>
                <a:srgbClr val="000000"/>
              </a:solidFill>
              <a:latin typeface="Arial"/>
              <a:ea typeface="Arial"/>
              <a:cs typeface="Arial"/>
              <a:sym typeface="Arial"/>
            </a:endParaRPr>
          </a:p>
          <a:p>
            <a:pPr indent="0" lvl="0" marL="0" marR="381000" rtl="0" algn="l">
              <a:spcBef>
                <a:spcPts val="1200"/>
              </a:spcBef>
              <a:spcAft>
                <a:spcPts val="0"/>
              </a:spcAft>
              <a:buNone/>
            </a:pPr>
            <a:r>
              <a:rPr b="1" lang="en" sz="2460">
                <a:solidFill>
                  <a:srgbClr val="000000"/>
                </a:solidFill>
                <a:latin typeface="Arial"/>
                <a:ea typeface="Arial"/>
                <a:cs typeface="Arial"/>
                <a:sym typeface="Arial"/>
              </a:rPr>
              <a:t>ROC-AUC</a:t>
            </a:r>
            <a:r>
              <a:rPr lang="en" sz="2460">
                <a:solidFill>
                  <a:srgbClr val="000000"/>
                </a:solidFill>
                <a:latin typeface="Arial"/>
                <a:ea typeface="Arial"/>
                <a:cs typeface="Arial"/>
                <a:sym typeface="Arial"/>
              </a:rPr>
              <a:t>: 84.72%       </a:t>
            </a:r>
            <a:endParaRPr sz="2460">
              <a:solidFill>
                <a:srgbClr val="000000"/>
              </a:solidFill>
              <a:latin typeface="Arial"/>
              <a:ea typeface="Arial"/>
              <a:cs typeface="Arial"/>
              <a:sym typeface="Arial"/>
            </a:endParaRPr>
          </a:p>
          <a:p>
            <a:pPr indent="0" lvl="0" marL="0" marR="381000" rtl="0" algn="l">
              <a:spcBef>
                <a:spcPts val="1200"/>
              </a:spcBef>
              <a:spcAft>
                <a:spcPts val="0"/>
              </a:spcAft>
              <a:buNone/>
            </a:pPr>
            <a:r>
              <a:rPr lang="en" sz="2460">
                <a:solidFill>
                  <a:srgbClr val="000000"/>
                </a:solidFill>
                <a:latin typeface="Arial"/>
                <a:ea typeface="Arial"/>
                <a:cs typeface="Arial"/>
                <a:sym typeface="Arial"/>
              </a:rPr>
              <a:t>Strong ability to distinguish churners from non-churners across thresholds.</a:t>
            </a:r>
            <a:endParaRPr sz="246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000">
              <a:solidFill>
                <a:srgbClr val="000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None/>
            </a:pPr>
            <a:r>
              <a:rPr b="1" lang="en" sz="2800">
                <a:solidFill>
                  <a:schemeClr val="lt1"/>
                </a:solidFill>
                <a:latin typeface="Merriweather"/>
                <a:ea typeface="Merriweather"/>
                <a:cs typeface="Merriweather"/>
                <a:sym typeface="Merriweather"/>
              </a:rPr>
              <a:t>Performance </a:t>
            </a:r>
            <a:endParaRPr/>
          </a:p>
        </p:txBody>
      </p:sp>
      <p:pic>
        <p:nvPicPr>
          <p:cNvPr id="156" name="Google Shape;156;p26"/>
          <p:cNvPicPr preferRelativeResize="0"/>
          <p:nvPr/>
        </p:nvPicPr>
        <p:blipFill>
          <a:blip r:embed="rId3">
            <a:alphaModFix/>
          </a:blip>
          <a:stretch>
            <a:fillRect/>
          </a:stretch>
        </p:blipFill>
        <p:spPr>
          <a:xfrm>
            <a:off x="3851700" y="1701800"/>
            <a:ext cx="4980599" cy="276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2238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Churn Probability Distribution</a:t>
            </a:r>
            <a:endParaRPr b="1"/>
          </a:p>
          <a:p>
            <a:pPr indent="0" lvl="0" marL="0" rtl="0" algn="l">
              <a:spcBef>
                <a:spcPts val="0"/>
              </a:spcBef>
              <a:spcAft>
                <a:spcPts val="0"/>
              </a:spcAft>
              <a:buNone/>
            </a:pPr>
            <a:r>
              <a:rPr i="1" lang="en" sz="2466"/>
              <a:t>How churn risk is spread across customers </a:t>
            </a:r>
            <a:endParaRPr i="1" sz="2466"/>
          </a:p>
        </p:txBody>
      </p:sp>
      <p:sp>
        <p:nvSpPr>
          <p:cNvPr id="162" name="Google Shape;162;p27"/>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3" name="Google Shape;163;p27"/>
          <p:cNvSpPr txBox="1"/>
          <p:nvPr>
            <p:ph idx="2" type="body"/>
          </p:nvPr>
        </p:nvSpPr>
        <p:spPr>
          <a:xfrm>
            <a:off x="5625000" y="1560950"/>
            <a:ext cx="3519000" cy="4548900"/>
          </a:xfrm>
          <a:prstGeom prst="rect">
            <a:avLst/>
          </a:prstGeom>
        </p:spPr>
        <p:txBody>
          <a:bodyPr anchorCtr="0" anchor="t" bIns="91425" lIns="91425" spcFirstLastPara="1" rIns="91425" wrap="square" tIns="91425">
            <a:normAutofit lnSpcReduction="10000"/>
          </a:bodyPr>
          <a:lstStyle/>
          <a:p>
            <a:pPr indent="0" lvl="0" marL="0" marR="381000" rtl="0" algn="l">
              <a:spcBef>
                <a:spcPts val="1200"/>
              </a:spcBef>
              <a:spcAft>
                <a:spcPts val="0"/>
              </a:spcAft>
              <a:buNone/>
            </a:pPr>
            <a:r>
              <a:rPr lang="en" sz="1550"/>
              <a:t>This histogram shows how churn probabilities are distributed across the test set (20%). </a:t>
            </a:r>
            <a:endParaRPr sz="1550"/>
          </a:p>
          <a:p>
            <a:pPr indent="0" lvl="0" marL="0" marR="381000" rtl="0" algn="l">
              <a:spcBef>
                <a:spcPts val="1200"/>
              </a:spcBef>
              <a:spcAft>
                <a:spcPts val="0"/>
              </a:spcAft>
              <a:buNone/>
            </a:pPr>
            <a:r>
              <a:rPr lang="en" sz="1550"/>
              <a:t>The red dashed line marks the 60% threshold used to classify customers as high-risk. </a:t>
            </a:r>
            <a:endParaRPr sz="1550"/>
          </a:p>
          <a:p>
            <a:pPr indent="0" lvl="0" marL="0" marR="381000" rtl="0" algn="l">
              <a:spcBef>
                <a:spcPts val="1200"/>
              </a:spcBef>
              <a:spcAft>
                <a:spcPts val="0"/>
              </a:spcAft>
              <a:buNone/>
            </a:pPr>
            <a:r>
              <a:rPr lang="en" sz="1550"/>
              <a:t>Most customers fall into the low-risk zone, with churn probabilities near 0. </a:t>
            </a:r>
            <a:endParaRPr sz="1550"/>
          </a:p>
          <a:p>
            <a:pPr indent="0" lvl="0" marL="0" marR="381000" rtl="0" algn="l">
              <a:spcBef>
                <a:spcPts val="1200"/>
              </a:spcBef>
              <a:spcAft>
                <a:spcPts val="0"/>
              </a:spcAft>
              <a:buNone/>
            </a:pPr>
            <a:r>
              <a:rPr lang="en" sz="1550"/>
              <a:t>This graph helps prioritise interventions and assess model    confidence.</a:t>
            </a:r>
            <a:endParaRPr sz="1550"/>
          </a:p>
          <a:p>
            <a:pPr indent="0" lvl="0" marL="381000" marR="38100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64" name="Google Shape;164;p27"/>
          <p:cNvSpPr txBox="1"/>
          <p:nvPr/>
        </p:nvSpPr>
        <p:spPr>
          <a:xfrm>
            <a:off x="187025" y="5501400"/>
            <a:ext cx="5091600" cy="5157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1200"/>
              </a:spcAft>
              <a:buNone/>
            </a:pPr>
            <a:r>
              <a:rPr lang="en" sz="1000"/>
              <a:t>Note: </a:t>
            </a:r>
            <a:r>
              <a:rPr lang="en" sz="1000"/>
              <a:t>Full churn probabilities are not available for all customers due to the 80/20 train-test split. .</a:t>
            </a:r>
            <a:endParaRPr sz="1000"/>
          </a:p>
        </p:txBody>
      </p:sp>
      <p:pic>
        <p:nvPicPr>
          <p:cNvPr id="165" name="Google Shape;165;p27"/>
          <p:cNvPicPr preferRelativeResize="0"/>
          <p:nvPr/>
        </p:nvPicPr>
        <p:blipFill>
          <a:blip r:embed="rId3">
            <a:alphaModFix/>
          </a:blip>
          <a:stretch>
            <a:fillRect/>
          </a:stretch>
        </p:blipFill>
        <p:spPr>
          <a:xfrm>
            <a:off x="0" y="1274600"/>
            <a:ext cx="5508825" cy="422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212300"/>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022"/>
              <a:t>Key Drivers of Churn and Retention</a:t>
            </a:r>
            <a:endParaRPr b="1" sz="3022"/>
          </a:p>
          <a:p>
            <a:pPr indent="0" lvl="0" marL="0" rtl="0" algn="l">
              <a:spcBef>
                <a:spcPts val="0"/>
              </a:spcBef>
              <a:spcAft>
                <a:spcPts val="0"/>
              </a:spcAft>
              <a:buNone/>
            </a:pPr>
            <a:r>
              <a:rPr i="1" lang="en" sz="2466"/>
              <a:t>What influences these factors</a:t>
            </a:r>
            <a:r>
              <a:rPr lang="en"/>
              <a:t> </a:t>
            </a:r>
            <a:endParaRPr/>
          </a:p>
        </p:txBody>
      </p:sp>
      <p:sp>
        <p:nvSpPr>
          <p:cNvPr id="171" name="Google Shape;171;p28"/>
          <p:cNvSpPr txBox="1"/>
          <p:nvPr>
            <p:ph idx="1" type="body"/>
          </p:nvPr>
        </p:nvSpPr>
        <p:spPr>
          <a:xfrm>
            <a:off x="572100" y="1505700"/>
            <a:ext cx="2478300" cy="3076200"/>
          </a:xfrm>
          <a:prstGeom prst="rect">
            <a:avLst/>
          </a:prstGeom>
        </p:spPr>
        <p:txBody>
          <a:bodyPr anchorCtr="0" anchor="t" bIns="91425" lIns="91425" spcFirstLastPara="1" rIns="91425" wrap="square" tIns="91425">
            <a:normAutofit fontScale="62500" lnSpcReduction="20000"/>
          </a:bodyPr>
          <a:lstStyle/>
          <a:p>
            <a:pPr indent="0" lvl="0" marL="0" rtl="0" algn="l">
              <a:spcBef>
                <a:spcPts val="1200"/>
              </a:spcBef>
              <a:spcAft>
                <a:spcPts val="0"/>
              </a:spcAft>
              <a:buNone/>
            </a:pPr>
            <a:r>
              <a:rPr b="1" lang="en" sz="1597">
                <a:solidFill>
                  <a:srgbClr val="000000"/>
                </a:solidFill>
                <a:latin typeface="Arial"/>
                <a:ea typeface="Arial"/>
                <a:cs typeface="Arial"/>
                <a:sym typeface="Arial"/>
              </a:rPr>
              <a:t>Most Linked with Churn</a:t>
            </a:r>
            <a:endParaRPr b="1" sz="1597">
              <a:solidFill>
                <a:srgbClr val="000000"/>
              </a:solidFill>
              <a:latin typeface="Arial"/>
              <a:ea typeface="Arial"/>
              <a:cs typeface="Arial"/>
              <a:sym typeface="Arial"/>
            </a:endParaRPr>
          </a:p>
          <a:p>
            <a:pPr indent="-292006" lvl="0" marL="457200" rtl="0" algn="l">
              <a:spcBef>
                <a:spcPts val="1200"/>
              </a:spcBef>
              <a:spcAft>
                <a:spcPts val="0"/>
              </a:spcAft>
              <a:buClr>
                <a:srgbClr val="000000"/>
              </a:buClr>
              <a:buSzPct val="100000"/>
              <a:buFont typeface="Arial"/>
              <a:buChar char="●"/>
            </a:pPr>
            <a:r>
              <a:rPr lang="en" sz="1597">
                <a:solidFill>
                  <a:srgbClr val="000000"/>
                </a:solidFill>
                <a:latin typeface="Arial"/>
                <a:ea typeface="Arial"/>
                <a:cs typeface="Arial"/>
                <a:sym typeface="Arial"/>
              </a:rPr>
              <a:t>Short tenure (&lt;12 months)</a:t>
            </a:r>
            <a:endParaRPr sz="1597">
              <a:solidFill>
                <a:srgbClr val="000000"/>
              </a:solidFill>
              <a:latin typeface="Arial"/>
              <a:ea typeface="Arial"/>
              <a:cs typeface="Arial"/>
              <a:sym typeface="Arial"/>
            </a:endParaRPr>
          </a:p>
          <a:p>
            <a:pPr indent="-292006" lvl="0" marL="457200" rtl="0" algn="l">
              <a:spcBef>
                <a:spcPts val="0"/>
              </a:spcBef>
              <a:spcAft>
                <a:spcPts val="0"/>
              </a:spcAft>
              <a:buClr>
                <a:srgbClr val="000000"/>
              </a:buClr>
              <a:buSzPct val="100000"/>
              <a:buFont typeface="Arial"/>
              <a:buChar char="●"/>
            </a:pPr>
            <a:r>
              <a:rPr lang="en" sz="1597">
                <a:solidFill>
                  <a:srgbClr val="000000"/>
                </a:solidFill>
                <a:latin typeface="Arial"/>
                <a:ea typeface="Arial"/>
                <a:cs typeface="Arial"/>
                <a:sym typeface="Arial"/>
              </a:rPr>
              <a:t>Monthly contracts</a:t>
            </a:r>
            <a:endParaRPr sz="1597">
              <a:solidFill>
                <a:srgbClr val="000000"/>
              </a:solidFill>
              <a:latin typeface="Arial"/>
              <a:ea typeface="Arial"/>
              <a:cs typeface="Arial"/>
              <a:sym typeface="Arial"/>
            </a:endParaRPr>
          </a:p>
          <a:p>
            <a:pPr indent="-292006" lvl="0" marL="457200" rtl="0" algn="l">
              <a:spcBef>
                <a:spcPts val="0"/>
              </a:spcBef>
              <a:spcAft>
                <a:spcPts val="0"/>
              </a:spcAft>
              <a:buClr>
                <a:srgbClr val="000000"/>
              </a:buClr>
              <a:buSzPct val="100000"/>
              <a:buFont typeface="Arial"/>
              <a:buChar char="●"/>
            </a:pPr>
            <a:r>
              <a:rPr lang="en" sz="1597">
                <a:solidFill>
                  <a:srgbClr val="000000"/>
                </a:solidFill>
                <a:latin typeface="Arial"/>
                <a:ea typeface="Arial"/>
                <a:cs typeface="Arial"/>
                <a:sym typeface="Arial"/>
              </a:rPr>
              <a:t>Electronic cheque payments</a:t>
            </a:r>
            <a:endParaRPr sz="1597">
              <a:solidFill>
                <a:srgbClr val="000000"/>
              </a:solidFill>
              <a:latin typeface="Arial"/>
              <a:ea typeface="Arial"/>
              <a:cs typeface="Arial"/>
              <a:sym typeface="Arial"/>
            </a:endParaRPr>
          </a:p>
          <a:p>
            <a:pPr indent="-292006" lvl="0" marL="457200" rtl="0" algn="l">
              <a:spcBef>
                <a:spcPts val="0"/>
              </a:spcBef>
              <a:spcAft>
                <a:spcPts val="0"/>
              </a:spcAft>
              <a:buClr>
                <a:srgbClr val="000000"/>
              </a:buClr>
              <a:buSzPct val="100000"/>
              <a:buFont typeface="Arial"/>
              <a:buChar char="●"/>
            </a:pPr>
            <a:r>
              <a:rPr lang="en" sz="1597">
                <a:solidFill>
                  <a:srgbClr val="000000"/>
                </a:solidFill>
                <a:latin typeface="Arial"/>
                <a:ea typeface="Arial"/>
                <a:cs typeface="Arial"/>
                <a:sym typeface="Arial"/>
              </a:rPr>
              <a:t>No streaming support</a:t>
            </a:r>
            <a:endParaRPr sz="1597">
              <a:solidFill>
                <a:srgbClr val="000000"/>
              </a:solidFill>
              <a:latin typeface="Arial"/>
              <a:ea typeface="Arial"/>
              <a:cs typeface="Arial"/>
              <a:sym typeface="Arial"/>
            </a:endParaRPr>
          </a:p>
          <a:p>
            <a:pPr indent="0" lvl="0" marL="0" rtl="0" algn="l">
              <a:spcBef>
                <a:spcPts val="1200"/>
              </a:spcBef>
              <a:spcAft>
                <a:spcPts val="0"/>
              </a:spcAft>
              <a:buNone/>
            </a:pPr>
            <a:r>
              <a:t/>
            </a:r>
            <a:endParaRPr b="1" sz="1597">
              <a:solidFill>
                <a:srgbClr val="000000"/>
              </a:solidFill>
              <a:latin typeface="Arial"/>
              <a:ea typeface="Arial"/>
              <a:cs typeface="Arial"/>
              <a:sym typeface="Arial"/>
            </a:endParaRPr>
          </a:p>
          <a:p>
            <a:pPr indent="0" lvl="0" marL="0" rtl="0" algn="l">
              <a:spcBef>
                <a:spcPts val="1200"/>
              </a:spcBef>
              <a:spcAft>
                <a:spcPts val="0"/>
              </a:spcAft>
              <a:buNone/>
            </a:pPr>
            <a:r>
              <a:rPr b="1" lang="en" sz="1597">
                <a:solidFill>
                  <a:srgbClr val="000000"/>
                </a:solidFill>
                <a:latin typeface="Arial"/>
                <a:ea typeface="Arial"/>
                <a:cs typeface="Arial"/>
                <a:sym typeface="Arial"/>
              </a:rPr>
              <a:t>Most Linked with Retention</a:t>
            </a:r>
            <a:endParaRPr b="1" sz="1597">
              <a:solidFill>
                <a:srgbClr val="000000"/>
              </a:solidFill>
              <a:latin typeface="Arial"/>
              <a:ea typeface="Arial"/>
              <a:cs typeface="Arial"/>
              <a:sym typeface="Arial"/>
            </a:endParaRPr>
          </a:p>
          <a:p>
            <a:pPr indent="-292006" lvl="0" marL="457200" rtl="0" algn="l">
              <a:spcBef>
                <a:spcPts val="1200"/>
              </a:spcBef>
              <a:spcAft>
                <a:spcPts val="0"/>
              </a:spcAft>
              <a:buClr>
                <a:srgbClr val="000000"/>
              </a:buClr>
              <a:buSzPct val="100000"/>
              <a:buFont typeface="Arial"/>
              <a:buChar char="●"/>
            </a:pPr>
            <a:r>
              <a:rPr lang="en" sz="1597">
                <a:solidFill>
                  <a:srgbClr val="000000"/>
                </a:solidFill>
                <a:latin typeface="Arial"/>
                <a:ea typeface="Arial"/>
                <a:cs typeface="Arial"/>
                <a:sym typeface="Arial"/>
              </a:rPr>
              <a:t>Long tenure (&gt;24 months)</a:t>
            </a:r>
            <a:endParaRPr sz="1597">
              <a:solidFill>
                <a:srgbClr val="000000"/>
              </a:solidFill>
              <a:latin typeface="Arial"/>
              <a:ea typeface="Arial"/>
              <a:cs typeface="Arial"/>
              <a:sym typeface="Arial"/>
            </a:endParaRPr>
          </a:p>
          <a:p>
            <a:pPr indent="-292006" lvl="0" marL="457200" rtl="0" algn="l">
              <a:spcBef>
                <a:spcPts val="0"/>
              </a:spcBef>
              <a:spcAft>
                <a:spcPts val="0"/>
              </a:spcAft>
              <a:buClr>
                <a:srgbClr val="000000"/>
              </a:buClr>
              <a:buSzPct val="100000"/>
              <a:buFont typeface="Arial"/>
              <a:buChar char="●"/>
            </a:pPr>
            <a:r>
              <a:rPr lang="en" sz="1597">
                <a:solidFill>
                  <a:srgbClr val="000000"/>
                </a:solidFill>
                <a:latin typeface="Arial"/>
                <a:ea typeface="Arial"/>
                <a:cs typeface="Arial"/>
                <a:sym typeface="Arial"/>
              </a:rPr>
              <a:t>Two-year contracts</a:t>
            </a:r>
            <a:endParaRPr sz="1597">
              <a:solidFill>
                <a:srgbClr val="000000"/>
              </a:solidFill>
              <a:latin typeface="Arial"/>
              <a:ea typeface="Arial"/>
              <a:cs typeface="Arial"/>
              <a:sym typeface="Arial"/>
            </a:endParaRPr>
          </a:p>
          <a:p>
            <a:pPr indent="-292006" lvl="0" marL="457200" rtl="0" algn="l">
              <a:spcBef>
                <a:spcPts val="0"/>
              </a:spcBef>
              <a:spcAft>
                <a:spcPts val="0"/>
              </a:spcAft>
              <a:buClr>
                <a:srgbClr val="000000"/>
              </a:buClr>
              <a:buSzPct val="100000"/>
              <a:buFont typeface="Arial"/>
              <a:buChar char="●"/>
            </a:pPr>
            <a:r>
              <a:rPr lang="en" sz="1597">
                <a:solidFill>
                  <a:srgbClr val="000000"/>
                </a:solidFill>
                <a:latin typeface="Arial"/>
                <a:ea typeface="Arial"/>
                <a:cs typeface="Arial"/>
                <a:sym typeface="Arial"/>
              </a:rPr>
              <a:t>Automatic bank payments</a:t>
            </a:r>
            <a:endParaRPr sz="1597">
              <a:solidFill>
                <a:srgbClr val="000000"/>
              </a:solidFill>
              <a:latin typeface="Arial"/>
              <a:ea typeface="Arial"/>
              <a:cs typeface="Arial"/>
              <a:sym typeface="Arial"/>
            </a:endParaRPr>
          </a:p>
          <a:p>
            <a:pPr indent="-292006" lvl="0" marL="457200" rtl="0" algn="l">
              <a:spcBef>
                <a:spcPts val="0"/>
              </a:spcBef>
              <a:spcAft>
                <a:spcPts val="0"/>
              </a:spcAft>
              <a:buClr>
                <a:srgbClr val="000000"/>
              </a:buClr>
              <a:buSzPct val="100000"/>
              <a:buFont typeface="Arial"/>
              <a:buChar char="●"/>
            </a:pPr>
            <a:r>
              <a:rPr lang="en" sz="1597">
                <a:solidFill>
                  <a:srgbClr val="000000"/>
                </a:solidFill>
                <a:latin typeface="Arial"/>
                <a:ea typeface="Arial"/>
                <a:cs typeface="Arial"/>
                <a:sym typeface="Arial"/>
              </a:rPr>
              <a:t>Streaming services supported</a:t>
            </a:r>
            <a:endParaRPr sz="1597">
              <a:solidFill>
                <a:srgbClr val="000000"/>
              </a:solidFill>
              <a:latin typeface="Arial"/>
              <a:ea typeface="Arial"/>
              <a:cs typeface="Arial"/>
              <a:sym typeface="Aria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2" name="Google Shape;172;p28"/>
          <p:cNvSpPr txBox="1"/>
          <p:nvPr>
            <p:ph idx="2" type="body"/>
          </p:nvPr>
        </p:nvSpPr>
        <p:spPr>
          <a:xfrm>
            <a:off x="683700" y="4166050"/>
            <a:ext cx="8148600" cy="143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rPr lang="en"/>
              <a:t>Our Random Forest model highlights the most influential factors behind customer churn and retention.</a:t>
            </a:r>
            <a:endParaRPr/>
          </a:p>
          <a:p>
            <a:pPr indent="0" lvl="0" marL="0" rtl="0" algn="l">
              <a:spcBef>
                <a:spcPts val="1200"/>
              </a:spcBef>
              <a:spcAft>
                <a:spcPts val="0"/>
              </a:spcAft>
              <a:buNone/>
            </a:pPr>
            <a:r>
              <a:rPr lang="en"/>
              <a:t>Customers are more likely to churn when they have short tenure, monthly contracts, and limited service engagement.</a:t>
            </a:r>
            <a:endParaRPr/>
          </a:p>
          <a:p>
            <a:pPr indent="0" lvl="0" marL="0" rtl="0" algn="l">
              <a:spcBef>
                <a:spcPts val="1200"/>
              </a:spcBef>
              <a:spcAft>
                <a:spcPts val="0"/>
              </a:spcAft>
              <a:buNone/>
            </a:pPr>
            <a:r>
              <a:rPr lang="en"/>
              <a:t>Conversely, long-term customers on multi-service packages with stable payment methods are more likely to stay.</a:t>
            </a:r>
            <a:endParaRPr/>
          </a:p>
          <a:p>
            <a:pPr indent="0" lvl="0" marL="0" rtl="0" algn="l">
              <a:spcBef>
                <a:spcPts val="1200"/>
              </a:spcBef>
              <a:spcAft>
                <a:spcPts val="1200"/>
              </a:spcAft>
              <a:buNone/>
            </a:pPr>
            <a:r>
              <a:t/>
            </a:r>
            <a:endParaRPr/>
          </a:p>
        </p:txBody>
      </p:sp>
      <p:pic>
        <p:nvPicPr>
          <p:cNvPr id="173" name="Google Shape;173;p28"/>
          <p:cNvPicPr preferRelativeResize="0"/>
          <p:nvPr/>
        </p:nvPicPr>
        <p:blipFill>
          <a:blip r:embed="rId3">
            <a:alphaModFix/>
          </a:blip>
          <a:stretch>
            <a:fillRect/>
          </a:stretch>
        </p:blipFill>
        <p:spPr>
          <a:xfrm>
            <a:off x="3050400" y="1505700"/>
            <a:ext cx="5366350" cy="2660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539725"/>
            <a:ext cx="8520600" cy="128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5244"/>
              <a:t>Retention</a:t>
            </a:r>
            <a:endParaRPr sz="5244"/>
          </a:p>
          <a:p>
            <a:pPr indent="0" lvl="0" marL="0" rtl="0" algn="l">
              <a:spcBef>
                <a:spcPts val="0"/>
              </a:spcBef>
              <a:spcAft>
                <a:spcPts val="0"/>
              </a:spcAft>
              <a:buNone/>
            </a:pPr>
            <a:r>
              <a:t/>
            </a:r>
            <a:endParaRPr sz="3800"/>
          </a:p>
          <a:p>
            <a:pPr indent="0" lvl="0" marL="0" rtl="0" algn="l">
              <a:spcBef>
                <a:spcPts val="0"/>
              </a:spcBef>
              <a:spcAft>
                <a:spcPts val="0"/>
              </a:spcAft>
              <a:buNone/>
            </a:pPr>
            <a:r>
              <a:rPr i="1" lang="en" sz="3355"/>
              <a:t>How to keep the most at-risk</a:t>
            </a:r>
            <a:endParaRPr i="1" sz="3355"/>
          </a:p>
          <a:p>
            <a:pPr indent="0" lvl="0" marL="0" rtl="0" algn="l">
              <a:spcBef>
                <a:spcPts val="0"/>
              </a:spcBef>
              <a:spcAft>
                <a:spcPts val="0"/>
              </a:spcAft>
              <a:buNone/>
            </a:pPr>
            <a:r>
              <a:rPr i="1" lang="en" sz="3355"/>
              <a:t>customers?</a:t>
            </a:r>
            <a:endParaRPr i="1" sz="3355"/>
          </a:p>
        </p:txBody>
      </p:sp>
      <p:pic>
        <p:nvPicPr>
          <p:cNvPr id="179" name="Google Shape;179;p29"/>
          <p:cNvPicPr preferRelativeResize="0"/>
          <p:nvPr/>
        </p:nvPicPr>
        <p:blipFill>
          <a:blip r:embed="rId3">
            <a:alphaModFix/>
          </a:blip>
          <a:stretch>
            <a:fillRect/>
          </a:stretch>
        </p:blipFill>
        <p:spPr>
          <a:xfrm>
            <a:off x="6395000" y="2700025"/>
            <a:ext cx="2510424" cy="2223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Sign up factors to focus on</a:t>
            </a:r>
            <a:endParaRPr sz="3400"/>
          </a:p>
        </p:txBody>
      </p:sp>
      <p:sp>
        <p:nvSpPr>
          <p:cNvPr id="185" name="Google Shape;185;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Following the guidance of our highly accurate prediction model, along with our analysis into previous churners, we strongly believe the following factors have the best correlation with retention, and should therefore be </a:t>
            </a:r>
            <a:r>
              <a:rPr lang="en"/>
              <a:t>focussed on when discussing contract renewals with existing customers, or onboarding new customers:</a:t>
            </a:r>
            <a:endParaRPr/>
          </a:p>
          <a:p>
            <a:pPr indent="-311150" lvl="0" marL="457200" rtl="0" algn="l">
              <a:spcBef>
                <a:spcPts val="1200"/>
              </a:spcBef>
              <a:spcAft>
                <a:spcPts val="0"/>
              </a:spcAft>
              <a:buSzPts val="1300"/>
              <a:buChar char="●"/>
            </a:pPr>
            <a:r>
              <a:rPr lang="en"/>
              <a:t>Two year minimum contracts</a:t>
            </a:r>
            <a:endParaRPr/>
          </a:p>
          <a:p>
            <a:pPr indent="-311150" lvl="0" marL="457200" rtl="0" algn="l">
              <a:spcBef>
                <a:spcPts val="0"/>
              </a:spcBef>
              <a:spcAft>
                <a:spcPts val="0"/>
              </a:spcAft>
              <a:buSzPts val="1300"/>
              <a:buChar char="●"/>
            </a:pPr>
            <a:r>
              <a:rPr lang="en"/>
              <a:t>Automatic bank payments</a:t>
            </a:r>
            <a:endParaRPr/>
          </a:p>
          <a:p>
            <a:pPr indent="-311150" lvl="0" marL="457200" rtl="0" algn="l">
              <a:spcBef>
                <a:spcPts val="0"/>
              </a:spcBef>
              <a:spcAft>
                <a:spcPts val="0"/>
              </a:spcAft>
              <a:buSzPts val="1300"/>
              <a:buChar char="●"/>
            </a:pPr>
            <a:r>
              <a:rPr lang="en"/>
              <a:t>Multi-Service packages, including streaming services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31"/>
          <p:cNvSpPr txBox="1"/>
          <p:nvPr>
            <p:ph type="title"/>
          </p:nvPr>
        </p:nvSpPr>
        <p:spPr>
          <a:xfrm>
            <a:off x="220600" y="3566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4255"/>
              <a:t>Incentives</a:t>
            </a:r>
            <a:r>
              <a:rPr lang="en"/>
              <a:t> </a:t>
            </a:r>
            <a:endParaRPr/>
          </a:p>
          <a:p>
            <a:pPr indent="0" lvl="0" marL="0" rtl="0" algn="l">
              <a:spcBef>
                <a:spcPts val="0"/>
              </a:spcBef>
              <a:spcAft>
                <a:spcPts val="0"/>
              </a:spcAft>
              <a:buNone/>
            </a:pPr>
            <a:r>
              <a:t/>
            </a:r>
            <a:endParaRPr sz="2822"/>
          </a:p>
        </p:txBody>
      </p:sp>
      <p:pic>
        <p:nvPicPr>
          <p:cNvPr id="191" name="Google Shape;191;p31"/>
          <p:cNvPicPr preferRelativeResize="0"/>
          <p:nvPr/>
        </p:nvPicPr>
        <p:blipFill>
          <a:blip r:embed="rId3">
            <a:alphaModFix/>
          </a:blip>
          <a:stretch>
            <a:fillRect/>
          </a:stretch>
        </p:blipFill>
        <p:spPr>
          <a:xfrm>
            <a:off x="4922175" y="2100302"/>
            <a:ext cx="3950749" cy="2065150"/>
          </a:xfrm>
          <a:prstGeom prst="rect">
            <a:avLst/>
          </a:prstGeom>
          <a:noFill/>
          <a:ln>
            <a:noFill/>
          </a:ln>
        </p:spPr>
      </p:pic>
      <p:sp>
        <p:nvSpPr>
          <p:cNvPr id="192" name="Google Shape;192;p31"/>
          <p:cNvSpPr txBox="1"/>
          <p:nvPr/>
        </p:nvSpPr>
        <p:spPr>
          <a:xfrm>
            <a:off x="220600" y="1473250"/>
            <a:ext cx="4542000" cy="3476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Offer new customers a welcome discount and highlight perks of staying with the service long-term</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Offer discounts if customers choose to switch to a yearly plan instead of monthly</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Offer free trials for add-on services/ streaming services and consider offering discount for bundle services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Have an </a:t>
            </a:r>
            <a:r>
              <a:rPr lang="en" sz="1300">
                <a:solidFill>
                  <a:schemeClr val="dk2"/>
                </a:solidFill>
                <a:latin typeface="Roboto"/>
                <a:ea typeface="Roboto"/>
                <a:cs typeface="Roboto"/>
                <a:sym typeface="Roboto"/>
              </a:rPr>
              <a:t>incentive</a:t>
            </a:r>
            <a:r>
              <a:rPr lang="en" sz="1300">
                <a:solidFill>
                  <a:schemeClr val="dk2"/>
                </a:solidFill>
                <a:latin typeface="Roboto"/>
                <a:ea typeface="Roboto"/>
                <a:cs typeface="Roboto"/>
                <a:sym typeface="Roboto"/>
              </a:rPr>
              <a:t> to switch to automatic bank payments (e.g. discounted rates)</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Consider</a:t>
            </a:r>
            <a:r>
              <a:rPr lang="en" sz="1300">
                <a:solidFill>
                  <a:schemeClr val="dk2"/>
                </a:solidFill>
                <a:latin typeface="Roboto"/>
                <a:ea typeface="Roboto"/>
                <a:cs typeface="Roboto"/>
                <a:sym typeface="Roboto"/>
              </a:rPr>
              <a:t> creating a loyalty program for long-term customers to keep them engaged</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Use churn-linked data to identify at-risk customers and offer personalised retention deals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Create a referral scheme for existing customers (who have been with the service &gt;3 months to refer friends/family) where both parties receive discounts </a:t>
            </a:r>
            <a:endParaRPr sz="13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50" y="394100"/>
            <a:ext cx="5334900" cy="1681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 </a:t>
            </a:r>
            <a:r>
              <a:rPr lang="en" sz="9600"/>
              <a:t>27%</a:t>
            </a:r>
            <a:endParaRPr sz="9600"/>
          </a:p>
        </p:txBody>
      </p:sp>
      <p:sp>
        <p:nvSpPr>
          <p:cNvPr id="72" name="Google Shape;72;p14"/>
          <p:cNvSpPr txBox="1"/>
          <p:nvPr>
            <p:ph idx="1" type="body"/>
          </p:nvPr>
        </p:nvSpPr>
        <p:spPr>
          <a:xfrm>
            <a:off x="311750" y="2268400"/>
            <a:ext cx="5334900" cy="1332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688"/>
              <a:buNone/>
            </a:pPr>
            <a:r>
              <a:rPr lang="en" sz="2475">
                <a:solidFill>
                  <a:schemeClr val="lt1"/>
                </a:solidFill>
                <a:latin typeface="Merriweather"/>
                <a:ea typeface="Merriweather"/>
                <a:cs typeface="Merriweather"/>
                <a:sym typeface="Merriweather"/>
              </a:rPr>
              <a:t>More than 1 in 4 customers have churned—1,869 out of 7,043. Swan Teleco is losing ground. </a:t>
            </a:r>
            <a:endParaRPr sz="1412"/>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Further documentation</a:t>
            </a:r>
            <a:endParaRPr b="1"/>
          </a:p>
        </p:txBody>
      </p:sp>
      <p:sp>
        <p:nvSpPr>
          <p:cNvPr id="198" name="Google Shape;198;p32"/>
          <p:cNvSpPr txBox="1"/>
          <p:nvPr/>
        </p:nvSpPr>
        <p:spPr>
          <a:xfrm>
            <a:off x="220600" y="1473250"/>
            <a:ext cx="8343000" cy="3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To accompany the information in this slide deck, we have also provided the following documents:</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Notebooks on our model and churner EDA, for a deeper dive into the intricacies of our analysis</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A PDF explaining the process of model creation and considerations taken</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A csv file of the top 500 customers who are most </a:t>
            </a:r>
            <a:r>
              <a:rPr lang="en" sz="1300">
                <a:solidFill>
                  <a:schemeClr val="dk2"/>
                </a:solidFill>
                <a:latin typeface="Roboto"/>
                <a:ea typeface="Roboto"/>
                <a:cs typeface="Roboto"/>
                <a:sym typeface="Roboto"/>
              </a:rPr>
              <a:t>likely</a:t>
            </a:r>
            <a:r>
              <a:rPr lang="en" sz="1300">
                <a:solidFill>
                  <a:schemeClr val="dk2"/>
                </a:solidFill>
                <a:latin typeface="Roboto"/>
                <a:ea typeface="Roboto"/>
                <a:cs typeface="Roboto"/>
                <a:sym typeface="Roboto"/>
              </a:rPr>
              <a:t> to churn, for the attention of Swan Teleco’s Sales Department to offer incentives in aim of retention.</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A separate csv file of all current Swan Teleco’s customers, each with their individual % churn likelihood, for the attention of your Customer Service Team.</a:t>
            </a:r>
            <a:endParaRPr sz="1300">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Churners - who are they? And why are they leaving?</a:t>
            </a:r>
            <a:endParaRPr/>
          </a:p>
        </p:txBody>
      </p:sp>
      <p:pic>
        <p:nvPicPr>
          <p:cNvPr id="78" name="Google Shape;78;p15"/>
          <p:cNvPicPr preferRelativeResize="0"/>
          <p:nvPr/>
        </p:nvPicPr>
        <p:blipFill>
          <a:blip r:embed="rId3">
            <a:alphaModFix/>
          </a:blip>
          <a:stretch>
            <a:fillRect/>
          </a:stretch>
        </p:blipFill>
        <p:spPr>
          <a:xfrm>
            <a:off x="5616900" y="3015875"/>
            <a:ext cx="3268826" cy="1867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Typical Characteristics</a:t>
            </a:r>
            <a:endParaRPr/>
          </a:p>
        </p:txBody>
      </p:sp>
      <p:pic>
        <p:nvPicPr>
          <p:cNvPr id="84" name="Google Shape;84;p16"/>
          <p:cNvPicPr preferRelativeResize="0"/>
          <p:nvPr/>
        </p:nvPicPr>
        <p:blipFill>
          <a:blip r:embed="rId3">
            <a:alphaModFix/>
          </a:blip>
          <a:stretch>
            <a:fillRect/>
          </a:stretch>
        </p:blipFill>
        <p:spPr>
          <a:xfrm>
            <a:off x="4529250" y="1381575"/>
            <a:ext cx="4398904" cy="3714075"/>
          </a:xfrm>
          <a:prstGeom prst="rect">
            <a:avLst/>
          </a:prstGeom>
          <a:noFill/>
          <a:ln>
            <a:noFill/>
          </a:ln>
        </p:spPr>
      </p:pic>
      <p:sp>
        <p:nvSpPr>
          <p:cNvPr id="85" name="Google Shape;85;p16"/>
          <p:cNvSpPr txBox="1"/>
          <p:nvPr>
            <p:ph idx="1" type="body"/>
          </p:nvPr>
        </p:nvSpPr>
        <p:spPr>
          <a:xfrm>
            <a:off x="473925" y="1533300"/>
            <a:ext cx="3882000" cy="310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From the charts shown here, the majority of Swan Teleco’s churners are:</a:t>
            </a:r>
            <a:endParaRPr/>
          </a:p>
          <a:p>
            <a:pPr indent="-311150" lvl="0" marL="457200" rtl="0" algn="l">
              <a:spcBef>
                <a:spcPts val="1200"/>
              </a:spcBef>
              <a:spcAft>
                <a:spcPts val="0"/>
              </a:spcAft>
              <a:buSzPts val="1300"/>
              <a:buChar char="●"/>
            </a:pPr>
            <a:r>
              <a:rPr lang="en"/>
              <a:t>Single</a:t>
            </a:r>
            <a:endParaRPr/>
          </a:p>
          <a:p>
            <a:pPr indent="-311150" lvl="0" marL="457200" rtl="0" algn="l">
              <a:spcBef>
                <a:spcPts val="0"/>
              </a:spcBef>
              <a:spcAft>
                <a:spcPts val="0"/>
              </a:spcAft>
              <a:buSzPts val="1300"/>
              <a:buChar char="●"/>
            </a:pPr>
            <a:r>
              <a:rPr lang="en"/>
              <a:t>Have no dependents in the household</a:t>
            </a:r>
            <a:endParaRPr/>
          </a:p>
          <a:p>
            <a:pPr indent="-311150" lvl="0" marL="457200" rtl="0" algn="l">
              <a:spcBef>
                <a:spcPts val="0"/>
              </a:spcBef>
              <a:spcAft>
                <a:spcPts val="0"/>
              </a:spcAft>
              <a:buSzPts val="1300"/>
              <a:buChar char="●"/>
            </a:pPr>
            <a:r>
              <a:rPr lang="en"/>
              <a:t>Are not a Senior Citizen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From the data, gender currently has no correlation with churning.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Churners - Contract Type vs Tenure</a:t>
            </a:r>
            <a:endParaRPr/>
          </a:p>
        </p:txBody>
      </p:sp>
      <p:sp>
        <p:nvSpPr>
          <p:cNvPr id="91" name="Google Shape;91;p17"/>
          <p:cNvSpPr txBox="1"/>
          <p:nvPr>
            <p:ph idx="1" type="body"/>
          </p:nvPr>
        </p:nvSpPr>
        <p:spPr>
          <a:xfrm>
            <a:off x="311700" y="1505700"/>
            <a:ext cx="3152100" cy="335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t>Here we can see that 85% of churners were contracted with Swan Telecom on a </a:t>
            </a:r>
            <a:r>
              <a:rPr b="1" lang="en" sz="1100"/>
              <a:t>Month-to-month</a:t>
            </a:r>
            <a:r>
              <a:rPr lang="en" sz="1100"/>
              <a:t> basis.</a:t>
            </a:r>
            <a:endParaRPr sz="1100"/>
          </a:p>
          <a:p>
            <a:pPr indent="0" lvl="0" marL="0" rtl="0" algn="l">
              <a:spcBef>
                <a:spcPts val="1200"/>
              </a:spcBef>
              <a:spcAft>
                <a:spcPts val="0"/>
              </a:spcAft>
              <a:buNone/>
            </a:pPr>
            <a:r>
              <a:rPr lang="en" sz="1100"/>
              <a:t>This highly correlates with the churners’ months of tenure. </a:t>
            </a:r>
            <a:endParaRPr sz="1100"/>
          </a:p>
          <a:p>
            <a:pPr indent="0" lvl="0" marL="0" rtl="0" algn="l">
              <a:spcBef>
                <a:spcPts val="1200"/>
              </a:spcBef>
              <a:spcAft>
                <a:spcPts val="0"/>
              </a:spcAft>
              <a:buNone/>
            </a:pPr>
            <a:r>
              <a:rPr lang="en" sz="1100"/>
              <a:t>We can see on our line graph that the majority of your </a:t>
            </a:r>
            <a:r>
              <a:rPr b="1" lang="en" sz="1100"/>
              <a:t>churners are leaving within 6 months</a:t>
            </a:r>
            <a:r>
              <a:rPr lang="en" sz="1100"/>
              <a:t> of them starting. There is a far lower churn rate among customers who have a tenure of 12 + months.</a:t>
            </a:r>
            <a:endParaRPr sz="1100"/>
          </a:p>
          <a:p>
            <a:pPr indent="0" lvl="0" marL="0" rtl="0" algn="l">
              <a:spcBef>
                <a:spcPts val="1200"/>
              </a:spcBef>
              <a:spcAft>
                <a:spcPts val="1200"/>
              </a:spcAft>
              <a:buNone/>
            </a:pPr>
            <a:r>
              <a:rPr lang="en" sz="1100"/>
              <a:t>This clearly </a:t>
            </a:r>
            <a:r>
              <a:rPr lang="en" sz="1100"/>
              <a:t>suggests that pushing for customers to commit for at least a year instead of offering month-to-month contracts would cause greater retention.</a:t>
            </a:r>
            <a:endParaRPr sz="1100"/>
          </a:p>
        </p:txBody>
      </p:sp>
      <p:pic>
        <p:nvPicPr>
          <p:cNvPr id="92" name="Google Shape;92;p17"/>
          <p:cNvPicPr preferRelativeResize="0"/>
          <p:nvPr/>
        </p:nvPicPr>
        <p:blipFill>
          <a:blip r:embed="rId3">
            <a:alphaModFix/>
          </a:blip>
          <a:stretch>
            <a:fillRect/>
          </a:stretch>
        </p:blipFill>
        <p:spPr>
          <a:xfrm>
            <a:off x="3909900" y="1306850"/>
            <a:ext cx="4865650" cy="3836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Churners - Areas of Concern</a:t>
            </a:r>
            <a:endParaRPr/>
          </a:p>
        </p:txBody>
      </p:sp>
      <p:sp>
        <p:nvSpPr>
          <p:cNvPr id="98" name="Google Shape;98;p18"/>
          <p:cNvSpPr txBox="1"/>
          <p:nvPr>
            <p:ph idx="1" type="body"/>
          </p:nvPr>
        </p:nvSpPr>
        <p:spPr>
          <a:xfrm>
            <a:off x="252400" y="3767450"/>
            <a:ext cx="8398800" cy="1082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Los Angeles and San Diego stand out as the cities with the highest number of churned customers. This concentration may be driven by local market dynamics. For instance - a local, competing provider </a:t>
            </a:r>
            <a:r>
              <a:rPr lang="en"/>
              <a:t>in these areas could be offering more attractive rates or packages, drawing customers away from Swan Teleco.</a:t>
            </a:r>
            <a:endParaRPr sz="1200"/>
          </a:p>
        </p:txBody>
      </p:sp>
      <p:pic>
        <p:nvPicPr>
          <p:cNvPr id="99" name="Google Shape;99;p18"/>
          <p:cNvPicPr preferRelativeResize="0"/>
          <p:nvPr/>
        </p:nvPicPr>
        <p:blipFill>
          <a:blip r:embed="rId3">
            <a:alphaModFix/>
          </a:blip>
          <a:stretch>
            <a:fillRect/>
          </a:stretch>
        </p:blipFill>
        <p:spPr>
          <a:xfrm>
            <a:off x="152400" y="1704350"/>
            <a:ext cx="8839200" cy="17347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Churners - Service Combinations</a:t>
            </a:r>
            <a:endParaRPr/>
          </a:p>
        </p:txBody>
      </p:sp>
      <p:sp>
        <p:nvSpPr>
          <p:cNvPr id="105" name="Google Shape;105;p19"/>
          <p:cNvSpPr txBox="1"/>
          <p:nvPr>
            <p:ph idx="1" type="body"/>
          </p:nvPr>
        </p:nvSpPr>
        <p:spPr>
          <a:xfrm>
            <a:off x="311700" y="3787475"/>
            <a:ext cx="8579100" cy="12561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None/>
            </a:pPr>
            <a:r>
              <a:rPr lang="en" sz="900"/>
              <a:t>Customers on a Phone Service only contract were by far the biggest contributors to churners compared to all other multi-service packages. This could be for such reasons as;</a:t>
            </a:r>
            <a:endParaRPr sz="900"/>
          </a:p>
          <a:p>
            <a:pPr indent="-280944" lvl="0" marL="457200" rtl="0" algn="l">
              <a:lnSpc>
                <a:spcPct val="105000"/>
              </a:lnSpc>
              <a:spcBef>
                <a:spcPts val="1200"/>
              </a:spcBef>
              <a:spcAft>
                <a:spcPts val="0"/>
              </a:spcAft>
              <a:buSzPts val="824"/>
              <a:buChar char="●"/>
            </a:pPr>
            <a:r>
              <a:rPr lang="en" sz="824"/>
              <a:t>Competitors offering better rates on handsets/data</a:t>
            </a:r>
            <a:endParaRPr sz="824"/>
          </a:p>
          <a:p>
            <a:pPr indent="-280944" lvl="0" marL="457200" rtl="0" algn="l">
              <a:lnSpc>
                <a:spcPct val="105000"/>
              </a:lnSpc>
              <a:spcBef>
                <a:spcPts val="0"/>
              </a:spcBef>
              <a:spcAft>
                <a:spcPts val="0"/>
              </a:spcAft>
              <a:buSzPts val="824"/>
              <a:buChar char="●"/>
            </a:pPr>
            <a:r>
              <a:rPr lang="en" sz="824"/>
              <a:t>Less hassle to rearrange multiple services when only contracted to one.</a:t>
            </a:r>
            <a:endParaRPr sz="824"/>
          </a:p>
          <a:p>
            <a:pPr indent="0" lvl="0" marL="0" rtl="0" algn="l">
              <a:lnSpc>
                <a:spcPct val="105000"/>
              </a:lnSpc>
              <a:spcBef>
                <a:spcPts val="1200"/>
              </a:spcBef>
              <a:spcAft>
                <a:spcPts val="1200"/>
              </a:spcAft>
              <a:buNone/>
            </a:pPr>
            <a:r>
              <a:rPr lang="en" sz="951"/>
              <a:t>If we compare this to the most popular bundles of </a:t>
            </a:r>
            <a:r>
              <a:rPr i="1" lang="en" sz="951"/>
              <a:t>current </a:t>
            </a:r>
            <a:r>
              <a:rPr lang="en" sz="951"/>
              <a:t>customers, 1699 customers are on a Phone Service only contract. This is </a:t>
            </a:r>
            <a:r>
              <a:rPr b="1" lang="en" sz="951" u="sng"/>
              <a:t>33%</a:t>
            </a:r>
            <a:r>
              <a:rPr lang="en" sz="951"/>
              <a:t>  of your current customer base in a high-risk position! These customers are statistically more likely to churn, based on historical patterns.</a:t>
            </a:r>
            <a:endParaRPr sz="951"/>
          </a:p>
        </p:txBody>
      </p:sp>
      <p:pic>
        <p:nvPicPr>
          <p:cNvPr id="106" name="Google Shape;106;p19"/>
          <p:cNvPicPr preferRelativeResize="0"/>
          <p:nvPr/>
        </p:nvPicPr>
        <p:blipFill>
          <a:blip r:embed="rId3">
            <a:alphaModFix/>
          </a:blip>
          <a:stretch>
            <a:fillRect/>
          </a:stretch>
        </p:blipFill>
        <p:spPr>
          <a:xfrm>
            <a:off x="64550" y="1385475"/>
            <a:ext cx="3999725" cy="2327000"/>
          </a:xfrm>
          <a:prstGeom prst="rect">
            <a:avLst/>
          </a:prstGeom>
          <a:noFill/>
          <a:ln>
            <a:noFill/>
          </a:ln>
        </p:spPr>
      </p:pic>
      <p:pic>
        <p:nvPicPr>
          <p:cNvPr id="107" name="Google Shape;107;p19"/>
          <p:cNvPicPr preferRelativeResize="0"/>
          <p:nvPr/>
        </p:nvPicPr>
        <p:blipFill>
          <a:blip r:embed="rId4">
            <a:alphaModFix/>
          </a:blip>
          <a:stretch>
            <a:fillRect/>
          </a:stretch>
        </p:blipFill>
        <p:spPr>
          <a:xfrm>
            <a:off x="4293375" y="1431025"/>
            <a:ext cx="4498378" cy="2281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Reasons for Churning</a:t>
            </a:r>
            <a:endParaRPr/>
          </a:p>
        </p:txBody>
      </p:sp>
      <p:sp>
        <p:nvSpPr>
          <p:cNvPr id="113" name="Google Shape;113;p20"/>
          <p:cNvSpPr txBox="1"/>
          <p:nvPr>
            <p:ph idx="1" type="body"/>
          </p:nvPr>
        </p:nvSpPr>
        <p:spPr>
          <a:xfrm>
            <a:off x="360500" y="4299725"/>
            <a:ext cx="8051700" cy="760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lang="en" sz="917"/>
              <a:t>From the above graph, we can see there are two key reasons why Swan Teleco’s customers are churning:</a:t>
            </a:r>
            <a:endParaRPr sz="917"/>
          </a:p>
          <a:p>
            <a:pPr indent="-286861" lvl="0" marL="457200" rtl="0" algn="l">
              <a:lnSpc>
                <a:spcPct val="95000"/>
              </a:lnSpc>
              <a:spcBef>
                <a:spcPts val="1200"/>
              </a:spcBef>
              <a:spcAft>
                <a:spcPts val="0"/>
              </a:spcAft>
              <a:buSzPts val="918"/>
              <a:buChar char="●"/>
            </a:pPr>
            <a:r>
              <a:rPr lang="en" sz="917"/>
              <a:t>The attitude of the support person or service provider was of such a poor standard, it warranted </a:t>
            </a:r>
            <a:r>
              <a:rPr lang="en" sz="917"/>
              <a:t>terminating</a:t>
            </a:r>
            <a:r>
              <a:rPr lang="en" sz="917"/>
              <a:t> the contract.</a:t>
            </a:r>
            <a:endParaRPr sz="917"/>
          </a:p>
          <a:p>
            <a:pPr indent="-286861" lvl="0" marL="457200" rtl="0" algn="l">
              <a:lnSpc>
                <a:spcPct val="95000"/>
              </a:lnSpc>
              <a:spcBef>
                <a:spcPts val="0"/>
              </a:spcBef>
              <a:spcAft>
                <a:spcPts val="0"/>
              </a:spcAft>
              <a:buSzPts val="918"/>
              <a:buChar char="●"/>
            </a:pPr>
            <a:r>
              <a:rPr lang="en" sz="917"/>
              <a:t>Competitors are offering better services than Swan Teleco are providing, whether that be more data, higher download speed, or better devices. </a:t>
            </a:r>
            <a:endParaRPr sz="917"/>
          </a:p>
        </p:txBody>
      </p:sp>
      <p:pic>
        <p:nvPicPr>
          <p:cNvPr id="114" name="Google Shape;114;p20"/>
          <p:cNvPicPr preferRelativeResize="0"/>
          <p:nvPr/>
        </p:nvPicPr>
        <p:blipFill>
          <a:blip r:embed="rId3">
            <a:alphaModFix/>
          </a:blip>
          <a:stretch>
            <a:fillRect/>
          </a:stretch>
        </p:blipFill>
        <p:spPr>
          <a:xfrm>
            <a:off x="152400" y="1277025"/>
            <a:ext cx="8825601" cy="305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300" y="500925"/>
            <a:ext cx="3704400" cy="104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Summary</a:t>
            </a:r>
            <a:endParaRPr sz="3800"/>
          </a:p>
        </p:txBody>
      </p:sp>
      <p:sp>
        <p:nvSpPr>
          <p:cNvPr id="120" name="Google Shape;120;p21"/>
          <p:cNvSpPr txBox="1"/>
          <p:nvPr>
            <p:ph idx="2" type="body"/>
          </p:nvPr>
        </p:nvSpPr>
        <p:spPr>
          <a:xfrm>
            <a:off x="4879025" y="500925"/>
            <a:ext cx="3954000" cy="4448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b="1" sz="1500"/>
          </a:p>
          <a:p>
            <a:pPr indent="0" lvl="0" marL="0" rtl="0" algn="l">
              <a:spcBef>
                <a:spcPts val="1200"/>
              </a:spcBef>
              <a:spcAft>
                <a:spcPts val="0"/>
              </a:spcAft>
              <a:buNone/>
            </a:pPr>
            <a:r>
              <a:rPr b="1" lang="en" sz="1500"/>
              <a:t>Suggested improvements:</a:t>
            </a:r>
            <a:endParaRPr b="1" sz="1500"/>
          </a:p>
          <a:p>
            <a:pPr indent="0" lvl="0" marL="0" rtl="0" algn="l">
              <a:spcBef>
                <a:spcPts val="1200"/>
              </a:spcBef>
              <a:spcAft>
                <a:spcPts val="0"/>
              </a:spcAft>
              <a:buNone/>
            </a:pPr>
            <a:r>
              <a:t/>
            </a:r>
            <a:endParaRPr sz="1500"/>
          </a:p>
          <a:p>
            <a:pPr indent="-311150" lvl="0" marL="457200" rtl="0" algn="l">
              <a:spcBef>
                <a:spcPts val="1200"/>
              </a:spcBef>
              <a:spcAft>
                <a:spcPts val="0"/>
              </a:spcAft>
              <a:buSzPts val="1300"/>
              <a:buChar char="●"/>
            </a:pPr>
            <a:r>
              <a:rPr lang="en"/>
              <a:t>More focus on getting customers to commit to longer term contracts, avoid month-to-month where possible.</a:t>
            </a:r>
            <a:endParaRPr/>
          </a:p>
          <a:p>
            <a:pPr indent="-311150" lvl="0" marL="457200" rtl="0" algn="l">
              <a:spcBef>
                <a:spcPts val="0"/>
              </a:spcBef>
              <a:spcAft>
                <a:spcPts val="0"/>
              </a:spcAft>
              <a:buSzPts val="1300"/>
              <a:buChar char="●"/>
            </a:pPr>
            <a:r>
              <a:rPr lang="en"/>
              <a:t>Investigate competitor rates in major cities to offer competitive prices in these high-churn areas.</a:t>
            </a:r>
            <a:endParaRPr/>
          </a:p>
          <a:p>
            <a:pPr indent="-311150" lvl="0" marL="457200" rtl="0" algn="l">
              <a:spcBef>
                <a:spcPts val="0"/>
              </a:spcBef>
              <a:spcAft>
                <a:spcPts val="0"/>
              </a:spcAft>
              <a:buSzPts val="1300"/>
              <a:buChar char="●"/>
            </a:pPr>
            <a:r>
              <a:rPr lang="en"/>
              <a:t>Incentivise multi-service packages to customers.</a:t>
            </a:r>
            <a:endParaRPr/>
          </a:p>
          <a:p>
            <a:pPr indent="-311150" lvl="0" marL="457200" rtl="0" algn="l">
              <a:spcBef>
                <a:spcPts val="0"/>
              </a:spcBef>
              <a:spcAft>
                <a:spcPts val="0"/>
              </a:spcAft>
              <a:buSzPts val="1300"/>
              <a:buChar char="●"/>
            </a:pPr>
            <a:r>
              <a:rPr lang="en"/>
              <a:t>Training for phone operators at Swan Teleco and Service Providers, to improve the customer experience. </a:t>
            </a:r>
            <a:endParaRPr/>
          </a:p>
          <a:p>
            <a:pPr indent="-311150" lvl="0" marL="457200" rtl="0" algn="l">
              <a:spcBef>
                <a:spcPts val="0"/>
              </a:spcBef>
              <a:spcAft>
                <a:spcPts val="0"/>
              </a:spcAft>
              <a:buSzPts val="1300"/>
              <a:buChar char="●"/>
            </a:pPr>
            <a:r>
              <a:rPr lang="en"/>
              <a:t>Proactively reach out to customers requesting a feedback survey to establish customer satisfaction</a:t>
            </a:r>
            <a:endParaRPr/>
          </a:p>
        </p:txBody>
      </p:sp>
      <p:sp>
        <p:nvSpPr>
          <p:cNvPr id="121" name="Google Shape;121;p21"/>
          <p:cNvSpPr txBox="1"/>
          <p:nvPr>
            <p:ph idx="1" type="subTitle"/>
          </p:nvPr>
        </p:nvSpPr>
        <p:spPr>
          <a:xfrm>
            <a:off x="344875" y="1645050"/>
            <a:ext cx="3704400" cy="309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factors attributed to churning:</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sz="1300"/>
              <a:t>Single, young/middle-aged adults without dependents</a:t>
            </a:r>
            <a:endParaRPr sz="1300"/>
          </a:p>
          <a:p>
            <a:pPr indent="-311150" lvl="0" marL="457200" rtl="0" algn="l">
              <a:spcBef>
                <a:spcPts val="0"/>
              </a:spcBef>
              <a:spcAft>
                <a:spcPts val="0"/>
              </a:spcAft>
              <a:buSzPts val="1300"/>
              <a:buChar char="●"/>
            </a:pPr>
            <a:r>
              <a:rPr lang="en" sz="1300"/>
              <a:t>Being on a month-to-month contract</a:t>
            </a:r>
            <a:endParaRPr sz="1300"/>
          </a:p>
          <a:p>
            <a:pPr indent="-311150" lvl="0" marL="457200" rtl="0" algn="l">
              <a:spcBef>
                <a:spcPts val="0"/>
              </a:spcBef>
              <a:spcAft>
                <a:spcPts val="0"/>
              </a:spcAft>
              <a:buSzPts val="1300"/>
              <a:buChar char="●"/>
            </a:pPr>
            <a:r>
              <a:rPr lang="en" sz="1300"/>
              <a:t>Likely to be living in a major city (Los Angeles, San Diego etc)</a:t>
            </a:r>
            <a:endParaRPr sz="1300"/>
          </a:p>
          <a:p>
            <a:pPr indent="-311150" lvl="0" marL="457200" rtl="0" algn="l">
              <a:spcBef>
                <a:spcPts val="0"/>
              </a:spcBef>
              <a:spcAft>
                <a:spcPts val="0"/>
              </a:spcAft>
              <a:buSzPts val="1300"/>
              <a:buChar char="●"/>
            </a:pPr>
            <a:r>
              <a:rPr lang="en" sz="1300"/>
              <a:t>Being on a Phone Service only contract</a:t>
            </a:r>
            <a:endParaRPr sz="1300"/>
          </a:p>
          <a:p>
            <a:pPr indent="-311150" lvl="0" marL="457200" rtl="0" algn="l">
              <a:spcBef>
                <a:spcPts val="0"/>
              </a:spcBef>
              <a:spcAft>
                <a:spcPts val="0"/>
              </a:spcAft>
              <a:buSzPts val="1300"/>
              <a:buChar char="●"/>
            </a:pPr>
            <a:r>
              <a:rPr lang="en" sz="1300"/>
              <a:t>Competitors offering better services/rates</a:t>
            </a:r>
            <a:endParaRPr sz="1300"/>
          </a:p>
          <a:p>
            <a:pPr indent="-311150" lvl="0" marL="457200" rtl="0" algn="l">
              <a:spcBef>
                <a:spcPts val="0"/>
              </a:spcBef>
              <a:spcAft>
                <a:spcPts val="0"/>
              </a:spcAft>
              <a:buSzPts val="1300"/>
              <a:buChar char="●"/>
            </a:pPr>
            <a:r>
              <a:rPr lang="en" sz="1300"/>
              <a:t>Have </a:t>
            </a:r>
            <a:r>
              <a:rPr lang="en" sz="1300"/>
              <a:t>experienced</a:t>
            </a:r>
            <a:r>
              <a:rPr lang="en" sz="1300"/>
              <a:t> a poor level of customer service from either technical support or service provider.</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